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8" r:id="rId2"/>
    <p:sldId id="289" r:id="rId3"/>
    <p:sldId id="290" r:id="rId4"/>
    <p:sldId id="291" r:id="rId5"/>
    <p:sldId id="29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2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C7CC1-EF69-FF4C-B6C1-1A09CF624094}" type="datetimeFigureOut">
              <a:rPr lang="en-US" smtClean="0"/>
              <a:t>5/3/15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5295-7B60-BB45-A248-A228DAD49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5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910CEA-E656-BD4E-A5E9-3BF66C168DCC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How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to list in Works Cited    https://</a:t>
            </a:r>
            <a:r>
              <a:rPr lang="en-US" baseline="0" dirty="0" err="1" smtClean="0">
                <a:latin typeface="Calibri" charset="0"/>
                <a:ea typeface="ＭＳ Ｐゴシック" charset="0"/>
                <a:cs typeface="ＭＳ Ｐゴシック" charset="0"/>
              </a:rPr>
              <a:t>owl.english.purdue.edu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/owl/resource/747/6/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C61D010-6DE7-644B-9809-2DE8EC059DA3}" type="slidenum">
              <a:rPr lang="en-US" sz="1200"/>
              <a:pPr eaLnBrk="1" hangingPunct="1"/>
              <a:t>4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5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5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0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7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2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0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1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0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F6BCD-261C-4048-9F49-6354F12EC214}" type="datetimeFigureOut">
              <a:rPr lang="en-US" smtClean="0"/>
              <a:t>5/3/15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archives.gov/exhibits/featured_documents/emancipation_proclamation/transcript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1810634" y="2340879"/>
            <a:ext cx="578204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400" dirty="0">
                <a:latin typeface="Times New Roman" charset="0"/>
                <a:cs typeface="Times New Roman" charset="0"/>
              </a:rPr>
              <a:t>E</a:t>
            </a:r>
            <a:r>
              <a:rPr lang="en-US" sz="4400" dirty="0" smtClean="0">
                <a:latin typeface="Times New Roman" charset="0"/>
                <a:cs typeface="Times New Roman" charset="0"/>
              </a:rPr>
              <a:t>nter citation data into  Noodle Tools.</a:t>
            </a:r>
            <a:endParaRPr lang="en-US" sz="44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53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708" y="2301041"/>
            <a:ext cx="7766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/>
                <a:cs typeface="Times New Roman"/>
              </a:rPr>
              <a:t>"The Emancipation Proclamation January 1, 1863." </a:t>
            </a:r>
            <a:r>
              <a:rPr lang="en-US" sz="2400" i="1" dirty="0" err="1">
                <a:latin typeface="Times New Roman"/>
                <a:cs typeface="Times New Roman"/>
              </a:rPr>
              <a:t>www.archives.gov</a:t>
            </a:r>
            <a:r>
              <a:rPr lang="en-US" sz="2400" dirty="0">
                <a:latin typeface="Times New Roman"/>
                <a:cs typeface="Times New Roman"/>
              </a:rPr>
              <a:t>. National Archives and Records Administration, </a:t>
            </a:r>
            <a:r>
              <a:rPr lang="en-US" sz="2400" dirty="0" err="1">
                <a:latin typeface="Times New Roman"/>
                <a:cs typeface="Times New Roman"/>
              </a:rPr>
              <a:t>n.d.</a:t>
            </a:r>
            <a:r>
              <a:rPr lang="en-US" sz="2400" dirty="0">
                <a:latin typeface="Times New Roman"/>
                <a:cs typeface="Times New Roman"/>
              </a:rPr>
              <a:t> Web. 18 Dec. 2014. </a:t>
            </a:r>
            <a:r>
              <a:rPr lang="en-US" sz="2400" dirty="0" smtClean="0">
                <a:latin typeface="Times New Roman"/>
                <a:cs typeface="Times New Roman"/>
              </a:rPr>
              <a:t>   </a:t>
            </a:r>
            <a:r>
              <a:rPr lang="en-US" sz="2400" dirty="0" smtClean="0">
                <a:latin typeface="Times New Roman"/>
                <a:cs typeface="Times New Roman"/>
                <a:hlinkClick r:id="rId2"/>
              </a:rPr>
              <a:t>http</a:t>
            </a:r>
            <a:r>
              <a:rPr lang="en-US" sz="2400" dirty="0">
                <a:latin typeface="Times New Roman"/>
                <a:cs typeface="Times New Roman"/>
                <a:hlinkClick r:id="rId2"/>
              </a:rPr>
              <a:t>://www.archives.gov/exhibits/featured_documents/emancipation_proclamation/</a:t>
            </a:r>
            <a:r>
              <a:rPr lang="en-US" sz="2400" dirty="0" smtClean="0">
                <a:latin typeface="Times New Roman"/>
                <a:cs typeface="Times New Roman"/>
                <a:hlinkClick r:id="rId2"/>
              </a:rPr>
              <a:t>transcript.html</a:t>
            </a:r>
            <a:r>
              <a:rPr lang="en-US" sz="2400" dirty="0" smtClean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090" y="315254"/>
            <a:ext cx="4183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 charset="0"/>
                <a:cs typeface="Times New Roman" charset="0"/>
              </a:rPr>
              <a:t>Works Cited entry (Web):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5561947" y="5511222"/>
            <a:ext cx="2335294" cy="9052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8. URL (Universal Resource Locator)  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0" y="706340"/>
            <a:ext cx="6000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charset="0"/>
                <a:cs typeface="Times New Roman" charset="0"/>
              </a:rPr>
              <a:t>(</a:t>
            </a:r>
            <a:r>
              <a:rPr lang="en-US" sz="2400" dirty="0">
                <a:latin typeface="Times New Roman" charset="0"/>
                <a:cs typeface="Times New Roman" charset="0"/>
              </a:rPr>
              <a:t>Information on 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Web  </a:t>
            </a:r>
            <a:r>
              <a:rPr lang="en-US" sz="2400" dirty="0">
                <a:latin typeface="Times New Roman" charset="0"/>
                <a:cs typeface="Times New Roman" charset="0"/>
              </a:rPr>
              <a:t>has </a:t>
            </a:r>
            <a:r>
              <a:rPr lang="en-US" sz="2400" b="1" i="1" u="sng" dirty="0" smtClean="0">
                <a:latin typeface="Times New Roman" charset="0"/>
                <a:cs typeface="Times New Roman" charset="0"/>
              </a:rPr>
              <a:t>seven or eight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400" dirty="0">
                <a:latin typeface="Times New Roman" charset="0"/>
                <a:cs typeface="Times New Roman" charset="0"/>
              </a:rPr>
              <a:t>parts.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561947" y="4451887"/>
            <a:ext cx="1802888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 of publication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7532952" y="1833865"/>
            <a:ext cx="1309848" cy="158798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Date you viewed the web site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753783" y="4448685"/>
            <a:ext cx="2169610" cy="10625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of publication…if provided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6149648" y="510082"/>
            <a:ext cx="2693151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Organization (Publisher of the site)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132282" y="4448685"/>
            <a:ext cx="2343649" cy="12401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.Domain name. (Name of the Web site)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3182427" y="1273288"/>
            <a:ext cx="253216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Article title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(in quotation marks) 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262770" y="1273288"/>
            <a:ext cx="2686083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. Author’s last name…if provided</a:t>
            </a:r>
            <a:endParaRPr lang="en-US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14091" y="1988652"/>
            <a:ext cx="142832" cy="493221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48172" y="2963649"/>
            <a:ext cx="1" cy="1485035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155831" y="1988652"/>
            <a:ext cx="474322" cy="493221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62770" y="2963649"/>
            <a:ext cx="251321" cy="1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364835" y="1225447"/>
            <a:ext cx="0" cy="1738203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8187875" y="3810407"/>
            <a:ext cx="1" cy="2082393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6861193" y="2963649"/>
            <a:ext cx="503642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561947" y="3284832"/>
            <a:ext cx="2029161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2934255" y="3387027"/>
            <a:ext cx="248171" cy="1047054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445196" y="3387027"/>
            <a:ext cx="2116751" cy="106486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364697" y="3810406"/>
            <a:ext cx="823178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" idx="3"/>
          </p:cNvCxnSpPr>
          <p:nvPr/>
        </p:nvCxnSpPr>
        <p:spPr>
          <a:xfrm flipH="1">
            <a:off x="7897241" y="5963839"/>
            <a:ext cx="290636" cy="0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60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1-06 at 2.34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575"/>
            <a:ext cx="9144000" cy="5715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4589" y="3030930"/>
            <a:ext cx="1751773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. Author…if provided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0" y="3881341"/>
            <a:ext cx="2016362" cy="8848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Article title in quotation marks. 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16362" y="4032962"/>
            <a:ext cx="327330" cy="39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005097" y="3399720"/>
            <a:ext cx="327330" cy="39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94390" y="4408546"/>
            <a:ext cx="4147879" cy="3576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.Domain name (Name of Web site)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3810138" y="4587387"/>
            <a:ext cx="9842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54163" y="4818019"/>
            <a:ext cx="3142380" cy="3541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Organization/Publisher</a:t>
            </a:r>
            <a:endParaRPr lang="en-US" sz="20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3142383" y="4923357"/>
            <a:ext cx="811780" cy="717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97313" y="2248888"/>
            <a:ext cx="2693340" cy="3699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of publication</a:t>
            </a:r>
            <a:endParaRPr lang="en-US" sz="2000" dirty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>
            <a:off x="2762676" y="2433847"/>
            <a:ext cx="12346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10136" y="1144412"/>
            <a:ext cx="2693340" cy="3823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</a:t>
            </a:r>
            <a:endParaRPr lang="en-US" sz="20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>
            <a:off x="2549314" y="1335586"/>
            <a:ext cx="1260822" cy="498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10137" y="1626353"/>
            <a:ext cx="3535178" cy="4150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Date you viewed the web site</a:t>
            </a:r>
            <a:endParaRPr lang="en-US" sz="2000" dirty="0"/>
          </a:p>
        </p:txBody>
      </p:sp>
      <p:cxnSp>
        <p:nvCxnSpPr>
          <p:cNvPr id="32" name="Straight Arrow Connector 31"/>
          <p:cNvCxnSpPr>
            <a:stCxn id="30" idx="1"/>
          </p:cNvCxnSpPr>
          <p:nvPr/>
        </p:nvCxnSpPr>
        <p:spPr>
          <a:xfrm flipH="1">
            <a:off x="3312593" y="1833865"/>
            <a:ext cx="497544" cy="2075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10714" y="2410612"/>
            <a:ext cx="1311078" cy="416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8. URL </a:t>
            </a:r>
            <a:endParaRPr lang="en-US" sz="20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821792" y="2618806"/>
            <a:ext cx="364781" cy="916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235539" y="81844"/>
            <a:ext cx="6643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NOODLE TOOLS </a:t>
            </a:r>
            <a:r>
              <a:rPr lang="en-US" sz="2400" dirty="0" smtClean="0">
                <a:latin typeface="Times New Roman"/>
                <a:cs typeface="Times New Roman"/>
              </a:rPr>
              <a:t>CITATION </a:t>
            </a:r>
            <a:r>
              <a:rPr lang="en-US" sz="2400" dirty="0" smtClean="0">
                <a:latin typeface="Times New Roman"/>
                <a:cs typeface="Times New Roman"/>
              </a:rPr>
              <a:t>DATA </a:t>
            </a:r>
            <a:r>
              <a:rPr lang="en-US" sz="2400" dirty="0" err="1" smtClean="0">
                <a:latin typeface="Times New Roman"/>
                <a:cs typeface="Times New Roman"/>
              </a:rPr>
              <a:t>ENTRY_Web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6697" y="5622281"/>
            <a:ext cx="6842207" cy="453529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out this page and have it by your side when making entries.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8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762000" y="457200"/>
            <a:ext cx="7924800" cy="3539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dirty="0" smtClean="0">
                <a:latin typeface="Times New Roman" charset="0"/>
                <a:cs typeface="Times New Roman" charset="0"/>
              </a:rPr>
              <a:t>Works </a:t>
            </a:r>
            <a:r>
              <a:rPr lang="en-US" sz="2800" b="1" dirty="0">
                <a:latin typeface="Times New Roman" charset="0"/>
                <a:cs typeface="Times New Roman" charset="0"/>
              </a:rPr>
              <a:t>Cited </a:t>
            </a:r>
            <a:r>
              <a:rPr lang="en-US" sz="2800" b="1" dirty="0" smtClean="0">
                <a:latin typeface="Times New Roman" charset="0"/>
                <a:cs typeface="Times New Roman" charset="0"/>
              </a:rPr>
              <a:t>entry (book):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imes New Roman" charset="0"/>
                <a:cs typeface="Times New Roman" charset="0"/>
              </a:rPr>
              <a:t>(Information </a:t>
            </a:r>
            <a:r>
              <a:rPr lang="en-US" sz="2800" dirty="0">
                <a:latin typeface="Times New Roman" charset="0"/>
                <a:cs typeface="Times New Roman" charset="0"/>
              </a:rPr>
              <a:t>on book has </a:t>
            </a:r>
            <a:r>
              <a:rPr lang="en-US" sz="2800" b="1" i="1" u="sng" dirty="0">
                <a:latin typeface="Times New Roman" charset="0"/>
                <a:cs typeface="Times New Roman" charset="0"/>
              </a:rPr>
              <a:t>SIX</a:t>
            </a:r>
            <a:r>
              <a:rPr lang="en-US" sz="2800" dirty="0">
                <a:latin typeface="Times New Roman" charset="0"/>
                <a:cs typeface="Times New Roman" charset="0"/>
              </a:rPr>
              <a:t> </a:t>
            </a:r>
            <a:r>
              <a:rPr lang="en-US" sz="2800" dirty="0" smtClean="0">
                <a:latin typeface="Times New Roman" charset="0"/>
                <a:cs typeface="Times New Roman" charset="0"/>
              </a:rPr>
              <a:t>parts.)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b="1" dirty="0">
                <a:latin typeface="Times New Roman" charset="0"/>
                <a:cs typeface="Times New Roman" charset="0"/>
              </a:rPr>
              <a:t> </a:t>
            </a:r>
            <a:r>
              <a:rPr lang="en-US" sz="2800" dirty="0">
                <a:latin typeface="Times New Roman" charset="0"/>
                <a:cs typeface="Times New Roman" charset="0"/>
              </a:rPr>
              <a:t> </a:t>
            </a:r>
            <a:endParaRPr lang="en-US" sz="2800" dirty="0" smtClean="0">
              <a:latin typeface="Times New Roman" charset="0"/>
              <a:cs typeface="Times New Roman" charset="0"/>
            </a:endParaRP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sz="2800" dirty="0" smtClean="0">
                <a:latin typeface="Times New Roman"/>
                <a:cs typeface="Times New Roman"/>
              </a:rPr>
              <a:t>Davidson</a:t>
            </a:r>
            <a:r>
              <a:rPr lang="en-US" sz="2800" dirty="0">
                <a:latin typeface="Times New Roman"/>
                <a:cs typeface="Times New Roman"/>
              </a:rPr>
              <a:t>, James West, and Michael B. </a:t>
            </a:r>
            <a:r>
              <a:rPr lang="en-US" sz="2800" dirty="0" err="1">
                <a:latin typeface="Times New Roman"/>
                <a:cs typeface="Times New Roman"/>
              </a:rPr>
              <a:t>Stoff</a:t>
            </a:r>
            <a:r>
              <a:rPr lang="en-US" sz="2800" dirty="0">
                <a:latin typeface="Times New Roman"/>
                <a:cs typeface="Times New Roman"/>
              </a:rPr>
              <a:t>. </a:t>
            </a:r>
            <a:r>
              <a:rPr lang="en-US" sz="2800" i="1" dirty="0">
                <a:latin typeface="Times New Roman"/>
                <a:cs typeface="Times New Roman"/>
              </a:rPr>
              <a:t>America: History of Our Nation</a:t>
            </a:r>
            <a:r>
              <a:rPr lang="en-US" sz="2800" dirty="0">
                <a:latin typeface="Times New Roman"/>
                <a:cs typeface="Times New Roman"/>
              </a:rPr>
              <a:t>. </a:t>
            </a:r>
            <a:r>
              <a:rPr lang="en-US" sz="2800" dirty="0" smtClean="0">
                <a:latin typeface="Times New Roman"/>
                <a:cs typeface="Times New Roman"/>
              </a:rPr>
              <a:t>Upper </a:t>
            </a:r>
            <a:r>
              <a:rPr lang="en-US" sz="2800" dirty="0">
                <a:latin typeface="Times New Roman"/>
                <a:cs typeface="Times New Roman"/>
              </a:rPr>
              <a:t>Saddle River: </a:t>
            </a:r>
            <a:r>
              <a:rPr lang="en-US" sz="2800" dirty="0" smtClean="0">
                <a:latin typeface="Times New Roman"/>
                <a:cs typeface="Times New Roman"/>
              </a:rPr>
              <a:t>Pearson Prentice Hall, </a:t>
            </a:r>
            <a:r>
              <a:rPr lang="en-US" sz="2800" dirty="0">
                <a:latin typeface="Times New Roman"/>
                <a:cs typeface="Times New Roman"/>
              </a:rPr>
              <a:t>2009. Print.</a:t>
            </a:r>
          </a:p>
          <a:p>
            <a:pPr eaLnBrk="1" hangingPunct="1"/>
            <a:endParaRPr lang="en-US" sz="2800" dirty="0">
              <a:latin typeface="Times New Roman" charset="0"/>
              <a:cs typeface="Times New Roman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4394083" y="3387029"/>
            <a:ext cx="131386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0359" y="2918962"/>
            <a:ext cx="540136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503623" y="3387028"/>
            <a:ext cx="0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861193" y="3051244"/>
            <a:ext cx="496342" cy="335784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400482" y="3387029"/>
            <a:ext cx="395038" cy="729962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335762" y="2918962"/>
            <a:ext cx="14598" cy="2584957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50359" y="2034821"/>
            <a:ext cx="1" cy="374056"/>
          </a:xfrm>
          <a:prstGeom prst="line">
            <a:avLst/>
          </a:prstGeom>
          <a:ln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50360" y="2408877"/>
            <a:ext cx="540135" cy="0"/>
          </a:xfrm>
          <a:prstGeom prst="straightConnector1">
            <a:avLst/>
          </a:prstGeom>
          <a:ln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9" name="Rectangle 18458"/>
          <p:cNvSpPr/>
          <p:nvPr/>
        </p:nvSpPr>
        <p:spPr>
          <a:xfrm>
            <a:off x="248171" y="1610997"/>
            <a:ext cx="1912375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1. Author</a:t>
            </a:r>
            <a:endParaRPr lang="en-US" sz="2000" dirty="0"/>
          </a:p>
        </p:txBody>
      </p:sp>
      <p:sp>
        <p:nvSpPr>
          <p:cNvPr id="64" name="Rectangle 63"/>
          <p:cNvSpPr/>
          <p:nvPr/>
        </p:nvSpPr>
        <p:spPr>
          <a:xfrm>
            <a:off x="248171" y="5503919"/>
            <a:ext cx="1912375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Title</a:t>
            </a:r>
            <a:endParaRPr lang="en-US" sz="2000" dirty="0"/>
          </a:p>
        </p:txBody>
      </p:sp>
      <p:sp>
        <p:nvSpPr>
          <p:cNvPr id="65" name="Rectangle 64"/>
          <p:cNvSpPr/>
          <p:nvPr/>
        </p:nvSpPr>
        <p:spPr>
          <a:xfrm>
            <a:off x="6517190" y="3387028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3. Location of Publication</a:t>
            </a:r>
            <a:endParaRPr lang="en-US" sz="2000" dirty="0"/>
          </a:p>
        </p:txBody>
      </p:sp>
      <p:sp>
        <p:nvSpPr>
          <p:cNvPr id="66" name="Rectangle 65"/>
          <p:cNvSpPr/>
          <p:nvPr/>
        </p:nvSpPr>
        <p:spPr>
          <a:xfrm>
            <a:off x="744512" y="4219552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Company that published the book</a:t>
            </a:r>
            <a:endParaRPr lang="en-US" sz="2000" dirty="0"/>
          </a:p>
        </p:txBody>
      </p:sp>
      <p:sp>
        <p:nvSpPr>
          <p:cNvPr id="67" name="Rectangle 66"/>
          <p:cNvSpPr/>
          <p:nvPr/>
        </p:nvSpPr>
        <p:spPr>
          <a:xfrm>
            <a:off x="3230872" y="4219552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book was published</a:t>
            </a:r>
            <a:endParaRPr lang="en-US" sz="2000" dirty="0"/>
          </a:p>
        </p:txBody>
      </p:sp>
      <p:sp>
        <p:nvSpPr>
          <p:cNvPr id="68" name="Rectangle 67"/>
          <p:cNvSpPr/>
          <p:nvPr/>
        </p:nvSpPr>
        <p:spPr>
          <a:xfrm>
            <a:off x="5675142" y="4224923"/>
            <a:ext cx="2169610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Medium. Book is “print” medium.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21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1-06 at 3.00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8264" y="2632332"/>
            <a:ext cx="1322418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1. Author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821792" y="2815217"/>
            <a:ext cx="4957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1144" y="3291027"/>
            <a:ext cx="1296233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Title</a:t>
            </a:r>
            <a:endParaRPr lang="en-US" sz="2000" dirty="0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1597377" y="3502939"/>
            <a:ext cx="5761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47580" y="4002447"/>
            <a:ext cx="4078790" cy="3447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3. Location of </a:t>
            </a:r>
            <a:r>
              <a:rPr lang="en-US" sz="2000" dirty="0">
                <a:solidFill>
                  <a:schemeClr val="tx1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ublication company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4032722" y="4174833"/>
            <a:ext cx="314858" cy="152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325685" y="4368496"/>
            <a:ext cx="4320773" cy="4108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Company that published the book</a:t>
            </a:r>
            <a:endParaRPr lang="en-US" sz="2000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 flipV="1">
            <a:off x="2448438" y="4174833"/>
            <a:ext cx="877247" cy="3990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01144" y="4085395"/>
            <a:ext cx="1542964" cy="7768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book  published</a:t>
            </a:r>
            <a:endParaRPr lang="en-US" sz="2000" dirty="0"/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1844108" y="4473832"/>
            <a:ext cx="3293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505531" y="1422800"/>
            <a:ext cx="4428980" cy="4496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Medium. Book is “print” medium.</a:t>
            </a:r>
            <a:endParaRPr lang="en-US" sz="20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>
            <a:off x="2469906" y="1647624"/>
            <a:ext cx="1035625" cy="2248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76163" y="150641"/>
            <a:ext cx="6853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NOODLE TOOLS </a:t>
            </a:r>
            <a:r>
              <a:rPr lang="en-US" sz="2400" dirty="0" smtClean="0">
                <a:latin typeface="Times New Roman"/>
                <a:cs typeface="Times New Roman"/>
              </a:rPr>
              <a:t>CITATION DATA </a:t>
            </a:r>
            <a:r>
              <a:rPr lang="en-US" sz="2400" dirty="0" err="1" smtClean="0">
                <a:latin typeface="Times New Roman"/>
                <a:cs typeface="Times New Roman"/>
              </a:rPr>
              <a:t>ENTRY_Book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92304" y="5620808"/>
            <a:ext cx="6842207" cy="453529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out this page and have it by your side when making entries.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239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327</Words>
  <Application>Microsoft Macintosh PowerPoint</Application>
  <PresentationFormat>On-screen Show (4:3)</PresentationFormat>
  <Paragraphs>45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45</cp:revision>
  <dcterms:created xsi:type="dcterms:W3CDTF">2015-01-06T18:04:07Z</dcterms:created>
  <dcterms:modified xsi:type="dcterms:W3CDTF">2015-05-03T13:12:08Z</dcterms:modified>
</cp:coreProperties>
</file>